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6" r:id="rId4"/>
  </p:sldMasterIdLst>
  <p:handoutMasterIdLst>
    <p:handoutMasterId r:id="rId19"/>
  </p:handoutMasterIdLst>
  <p:sldIdLst>
    <p:sldId id="256" r:id="rId5"/>
    <p:sldId id="282" r:id="rId6"/>
    <p:sldId id="278" r:id="rId7"/>
    <p:sldId id="287" r:id="rId8"/>
    <p:sldId id="289" r:id="rId9"/>
    <p:sldId id="290" r:id="rId10"/>
    <p:sldId id="272" r:id="rId11"/>
    <p:sldId id="274" r:id="rId12"/>
    <p:sldId id="288" r:id="rId13"/>
    <p:sldId id="259" r:id="rId14"/>
    <p:sldId id="283" r:id="rId15"/>
    <p:sldId id="276" r:id="rId16"/>
    <p:sldId id="285" r:id="rId17"/>
    <p:sldId id="286"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60D69-EEFB-49EC-8616-D2CBCC756C38}" v="7" dt="2022-11-28T03:39:13.271"/>
    <p1510:client id="{FBA95A05-5A9A-45D5-AE21-4F502D0C4CC2}" v="3" dt="2022-11-28T17:25:39.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4660"/>
  </p:normalViewPr>
  <p:slideViewPr>
    <p:cSldViewPr snapToGrid="0">
      <p:cViewPr varScale="1">
        <p:scale>
          <a:sx n="114" d="100"/>
          <a:sy n="114" d="100"/>
        </p:scale>
        <p:origin x="64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798BBA2-7BC2-4DFD-B3C4-A4F1CD66FFC4}" type="datetimeFigureOut">
              <a:rPr lang="en-US" smtClean="0"/>
              <a:t>12/1/2022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4F336E2-9D07-4723-A1D7-EDFB23FCED59}" type="slidenum">
              <a:rPr lang="en-US" smtClean="0"/>
              <a:t>‹#›</a:t>
            </a:fld>
            <a:endParaRPr lang="en-US"/>
          </a:p>
        </p:txBody>
      </p:sp>
    </p:spTree>
    <p:extLst>
      <p:ext uri="{BB962C8B-B14F-4D97-AF65-F5344CB8AC3E}">
        <p14:creationId xmlns:p14="http://schemas.microsoft.com/office/powerpoint/2010/main" val="20797132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076987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0791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568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510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557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48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965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6858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48178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92655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12/1/2022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283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12/1/2022</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577828"/>
      </p:ext>
    </p:extLst>
  </p:cSld>
  <p:clrMap bg1="dk1" tx1="lt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424" y="922789"/>
            <a:ext cx="8637073" cy="1860655"/>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ECAP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Class of 2026</a:t>
            </a:r>
          </a:p>
        </p:txBody>
      </p:sp>
      <p:sp>
        <p:nvSpPr>
          <p:cNvPr id="4" name="Subtitle 3"/>
          <p:cNvSpPr>
            <a:spLocks noGrp="1"/>
          </p:cNvSpPr>
          <p:nvPr>
            <p:ph type="subTitle" idx="1"/>
          </p:nvPr>
        </p:nvSpPr>
        <p:spPr>
          <a:xfrm>
            <a:off x="1774424" y="3429000"/>
            <a:ext cx="8637072" cy="1201723"/>
          </a:xfrm>
        </p:spPr>
        <p:txBody>
          <a:bodyPr>
            <a:noAutofit/>
          </a:bodyPr>
          <a:lstStyle/>
          <a:p>
            <a:r>
              <a:rPr lang="en-US" sz="2400" dirty="0">
                <a:latin typeface="Tahoma" panose="020B0604030504040204" pitchFamily="34" charset="0"/>
                <a:ea typeface="Tahoma" panose="020B0604030504040204" pitchFamily="34" charset="0"/>
                <a:cs typeface="Tahoma" panose="020B0604030504040204" pitchFamily="34" charset="0"/>
              </a:rPr>
              <a:t>IRHS Counselors</a:t>
            </a:r>
          </a:p>
          <a:p>
            <a:r>
              <a:rPr lang="en-US" sz="2400" dirty="0">
                <a:latin typeface="Tahoma" panose="020B0604030504040204" pitchFamily="34" charset="0"/>
                <a:ea typeface="Tahoma" panose="020B0604030504040204" pitchFamily="34" charset="0"/>
                <a:cs typeface="Tahoma" panose="020B0604030504040204" pitchFamily="34" charset="0"/>
              </a:rPr>
              <a:t>November/December 2022</a:t>
            </a:r>
          </a:p>
        </p:txBody>
      </p:sp>
    </p:spTree>
    <p:extLst>
      <p:ext uri="{BB962C8B-B14F-4D97-AF65-F5344CB8AC3E}">
        <p14:creationId xmlns:p14="http://schemas.microsoft.com/office/powerpoint/2010/main" val="635882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997" y="0"/>
            <a:ext cx="8534401" cy="847288"/>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Academic Success  &amp; Finals</a:t>
            </a:r>
          </a:p>
        </p:txBody>
      </p:sp>
      <p:sp>
        <p:nvSpPr>
          <p:cNvPr id="3" name="Text Placeholder 2"/>
          <p:cNvSpPr>
            <a:spLocks noGrp="1"/>
          </p:cNvSpPr>
          <p:nvPr>
            <p:ph type="body" idx="1"/>
          </p:nvPr>
        </p:nvSpPr>
        <p:spPr>
          <a:xfrm>
            <a:off x="692727" y="1133165"/>
            <a:ext cx="10806545" cy="4890130"/>
          </a:xfrm>
        </p:spPr>
        <p:txBody>
          <a:bodyPr>
            <a:normAutofit/>
          </a:bodyPr>
          <a:lstStyle/>
          <a:p>
            <a:pPr algn="l"/>
            <a:r>
              <a:rPr lang="en-US" sz="2400" dirty="0">
                <a:latin typeface="Tahoma" panose="020B0604030504040204" pitchFamily="34" charset="0"/>
                <a:ea typeface="Tahoma" panose="020B0604030504040204" pitchFamily="34" charset="0"/>
                <a:cs typeface="Tahoma" panose="020B0604030504040204" pitchFamily="34" charset="0"/>
              </a:rPr>
              <a:t>Academic Success:</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Go to class on time and be ready to work; do your homework and turn it in! </a:t>
            </a:r>
          </a:p>
          <a:p>
            <a:pPr marL="1200150" lvl="2"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Create a specific time and place to do your homework.</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Talk to your teachers if you are struggling to understand something. </a:t>
            </a:r>
          </a:p>
          <a:p>
            <a:pPr algn="l"/>
            <a:r>
              <a:rPr lang="en-US" sz="2400" dirty="0">
                <a:latin typeface="Tahoma" panose="020B0604030504040204" pitchFamily="34" charset="0"/>
                <a:ea typeface="Tahoma" panose="020B0604030504040204" pitchFamily="34" charset="0"/>
                <a:cs typeface="Tahoma" panose="020B0604030504040204" pitchFamily="34" charset="0"/>
              </a:rPr>
              <a:t>Final Exams:</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Start studying early. Create a study schedule to help you stay on track.</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Take advantage of office hours, travel days for Advisory and after school tutoring.</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Study with a partner or in groups.  You can quiz each other and help each other out.</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Create flash cards, rewrite your notes, review your notes and textbooks , redo problems.</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Make sure to get enough sleep and eat well. Drink plenty of water.</a:t>
            </a:r>
          </a:p>
          <a:p>
            <a:pPr marL="742950" lvl="1" indent="-285750">
              <a:buFont typeface="Arial" panose="020B0604020202020204" pitchFamily="34" charset="0"/>
              <a:buChar char="•"/>
            </a:pPr>
            <a:r>
              <a:rPr lang="en-US" sz="1900" dirty="0">
                <a:latin typeface="Tahoma" panose="020B0604030504040204" pitchFamily="34" charset="0"/>
                <a:ea typeface="Tahoma" panose="020B0604030504040204" pitchFamily="34" charset="0"/>
                <a:cs typeface="Tahoma" panose="020B0604030504040204" pitchFamily="34" charset="0"/>
              </a:rPr>
              <a:t>?</a:t>
            </a:r>
          </a:p>
          <a:p>
            <a:pPr algn="l"/>
            <a:endParaRPr lang="en-US" sz="2400" dirty="0">
              <a:latin typeface="Tahoma" panose="020B0604030504040204" pitchFamily="34" charset="0"/>
              <a:ea typeface="Tahoma" panose="020B0604030504040204" pitchFamily="34" charset="0"/>
              <a:cs typeface="Tahoma" panose="020B0604030504040204" pitchFamily="34" charset="0"/>
            </a:endParaRPr>
          </a:p>
          <a:p>
            <a:pPr algn="l"/>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TextBox 3">
            <a:extLst>
              <a:ext uri="{FF2B5EF4-FFF2-40B4-BE49-F238E27FC236}">
                <a16:creationId xmlns:a16="http://schemas.microsoft.com/office/drawing/2014/main" id="{91D28D36-516D-4A6E-08F7-B1F8EF44547E}"/>
              </a:ext>
            </a:extLst>
          </p:cNvPr>
          <p:cNvSpPr txBox="1"/>
          <p:nvPr/>
        </p:nvSpPr>
        <p:spPr>
          <a:xfrm>
            <a:off x="8934275" y="6316910"/>
            <a:ext cx="2902591" cy="369332"/>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POG: Academic Content</a:t>
            </a:r>
          </a:p>
        </p:txBody>
      </p:sp>
      <p:pic>
        <p:nvPicPr>
          <p:cNvPr id="8" name="Picture 7" descr="Bubble sheet test paper and pencil">
            <a:extLst>
              <a:ext uri="{FF2B5EF4-FFF2-40B4-BE49-F238E27FC236}">
                <a16:creationId xmlns:a16="http://schemas.microsoft.com/office/drawing/2014/main" id="{B8660093-0242-FA01-CB47-CAA967003831}"/>
              </a:ext>
            </a:extLst>
          </p:cNvPr>
          <p:cNvPicPr>
            <a:picLocks noChangeAspect="1"/>
          </p:cNvPicPr>
          <p:nvPr/>
        </p:nvPicPr>
        <p:blipFill>
          <a:blip r:embed="rId2"/>
          <a:stretch>
            <a:fillRect/>
          </a:stretch>
        </p:blipFill>
        <p:spPr>
          <a:xfrm>
            <a:off x="10648495" y="5025006"/>
            <a:ext cx="1522124" cy="1006027"/>
          </a:xfrm>
          <a:prstGeom prst="rect">
            <a:avLst/>
          </a:prstGeom>
        </p:spPr>
      </p:pic>
      <p:pic>
        <p:nvPicPr>
          <p:cNvPr id="10" name="Picture 9" descr="Colored pencils inside a pencil holder which is on top of a wood table">
            <a:extLst>
              <a:ext uri="{FF2B5EF4-FFF2-40B4-BE49-F238E27FC236}">
                <a16:creationId xmlns:a16="http://schemas.microsoft.com/office/drawing/2014/main" id="{5A31EB78-6557-9432-73D9-2BFFB85D7741}"/>
              </a:ext>
            </a:extLst>
          </p:cNvPr>
          <p:cNvPicPr>
            <a:picLocks noChangeAspect="1"/>
          </p:cNvPicPr>
          <p:nvPr/>
        </p:nvPicPr>
        <p:blipFill>
          <a:blip r:embed="rId3"/>
          <a:stretch>
            <a:fillRect/>
          </a:stretch>
        </p:blipFill>
        <p:spPr>
          <a:xfrm>
            <a:off x="288101" y="156105"/>
            <a:ext cx="1616104" cy="1077403"/>
          </a:xfrm>
          <a:prstGeom prst="rect">
            <a:avLst/>
          </a:prstGeom>
        </p:spPr>
      </p:pic>
      <p:pic>
        <p:nvPicPr>
          <p:cNvPr id="5" name="Picture 4">
            <a:extLst>
              <a:ext uri="{FF2B5EF4-FFF2-40B4-BE49-F238E27FC236}">
                <a16:creationId xmlns:a16="http://schemas.microsoft.com/office/drawing/2014/main" id="{D477E3A4-1DB0-CED0-BEFC-CD994807F9F5}"/>
              </a:ext>
            </a:extLst>
          </p:cNvPr>
          <p:cNvPicPr>
            <a:picLocks noChangeAspect="1"/>
          </p:cNvPicPr>
          <p:nvPr/>
        </p:nvPicPr>
        <p:blipFill>
          <a:blip r:embed="rId4"/>
          <a:stretch>
            <a:fillRect/>
          </a:stretch>
        </p:blipFill>
        <p:spPr>
          <a:xfrm>
            <a:off x="9966042" y="1133165"/>
            <a:ext cx="1937857" cy="1364574"/>
          </a:xfrm>
          <a:prstGeom prst="rect">
            <a:avLst/>
          </a:prstGeom>
        </p:spPr>
      </p:pic>
    </p:spTree>
    <p:extLst>
      <p:ext uri="{BB962C8B-B14F-4D97-AF65-F5344CB8AC3E}">
        <p14:creationId xmlns:p14="http://schemas.microsoft.com/office/powerpoint/2010/main" val="124107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246307"/>
            <a:ext cx="10607039" cy="1303867"/>
          </a:xfrm>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Getting Involved</a:t>
            </a:r>
          </a:p>
        </p:txBody>
      </p:sp>
      <p:sp>
        <p:nvSpPr>
          <p:cNvPr id="3" name="Content Placeholder 2"/>
          <p:cNvSpPr>
            <a:spLocks noGrp="1"/>
          </p:cNvSpPr>
          <p:nvPr>
            <p:ph idx="1"/>
          </p:nvPr>
        </p:nvSpPr>
        <p:spPr>
          <a:xfrm>
            <a:off x="698270" y="1550174"/>
            <a:ext cx="10607039" cy="4325695"/>
          </a:xfrm>
        </p:spPr>
        <p:txBody>
          <a:bodyPr>
            <a:normAutofit fontScale="77500" lnSpcReduction="20000"/>
          </a:bodyPr>
          <a:lstStyle/>
          <a:p>
            <a:pPr>
              <a:buFont typeface="Arial" panose="020B0604020202020204" pitchFamily="34" charset="0"/>
              <a:buChar char="•"/>
            </a:pPr>
            <a:endParaRPr lang="en-US" sz="22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Get involved in art, drama, sports, music, a club on campus or connect with organizations in the community that offer service opportunities to teens.  These are great ways to find out more about your interest in these areas and allow you to become part of a community within the IRHS community.</a:t>
            </a:r>
          </a:p>
          <a:p>
            <a:pPr marL="0" indent="0">
              <a:buNone/>
            </a:pPr>
            <a:r>
              <a:rPr lang="en-US" sz="2200" dirty="0">
                <a:latin typeface="Tahoma" panose="020B0604030504040204" pitchFamily="34" charset="0"/>
                <a:ea typeface="Tahoma" panose="020B0604030504040204" pitchFamily="34" charset="0"/>
                <a:cs typeface="Tahoma" panose="020B0604030504040204" pitchFamily="34" charset="0"/>
              </a:rPr>
              <a:t> </a:t>
            </a:r>
          </a:p>
          <a:p>
            <a:pPr>
              <a:buFont typeface="Arial" panose="020B0604020202020204" pitchFamily="34" charset="0"/>
              <a:buChar char="•"/>
            </a:pPr>
            <a:endParaRPr lang="en-US" sz="22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en-US" sz="22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Start gathering information now about what colleges, the military and employers are looking for in prospective candidates.  </a:t>
            </a:r>
          </a:p>
          <a:p>
            <a:pPr lvl="1"/>
            <a:r>
              <a:rPr lang="en-US" sz="2200" dirty="0">
                <a:latin typeface="Tahoma" panose="020B0604030504040204" pitchFamily="34" charset="0"/>
                <a:ea typeface="Tahoma" panose="020B0604030504040204" pitchFamily="34" charset="0"/>
                <a:cs typeface="Tahoma" panose="020B0604030504040204" pitchFamily="34" charset="0"/>
              </a:rPr>
              <a:t>Talk to representatives from colleges and the military that visit IRHS. Representatives are usually outside the main office when they are on campus. Check the daily announcements and the calendar on the Counseling website for who is coming to campus and when.</a:t>
            </a:r>
          </a:p>
        </p:txBody>
      </p:sp>
      <p:sp>
        <p:nvSpPr>
          <p:cNvPr id="4" name="TextBox 3">
            <a:extLst>
              <a:ext uri="{FF2B5EF4-FFF2-40B4-BE49-F238E27FC236}">
                <a16:creationId xmlns:a16="http://schemas.microsoft.com/office/drawing/2014/main" id="{D19E7A21-3AFD-7249-6939-D8F3F1A0910F}"/>
              </a:ext>
            </a:extLst>
          </p:cNvPr>
          <p:cNvSpPr txBox="1"/>
          <p:nvPr/>
        </p:nvSpPr>
        <p:spPr>
          <a:xfrm>
            <a:off x="5931016" y="6309473"/>
            <a:ext cx="6023296" cy="369332"/>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POG: Citizenship, Caring, Creative Thinking, Collaboration</a:t>
            </a:r>
          </a:p>
        </p:txBody>
      </p:sp>
      <p:pic>
        <p:nvPicPr>
          <p:cNvPr id="5" name="Picture 4">
            <a:extLst>
              <a:ext uri="{FF2B5EF4-FFF2-40B4-BE49-F238E27FC236}">
                <a16:creationId xmlns:a16="http://schemas.microsoft.com/office/drawing/2014/main" id="{B426136A-891B-3025-70B7-AA577E330AC9}"/>
              </a:ext>
            </a:extLst>
          </p:cNvPr>
          <p:cNvPicPr>
            <a:picLocks noChangeAspect="1"/>
          </p:cNvPicPr>
          <p:nvPr/>
        </p:nvPicPr>
        <p:blipFill>
          <a:blip r:embed="rId2"/>
          <a:stretch>
            <a:fillRect/>
          </a:stretch>
        </p:blipFill>
        <p:spPr>
          <a:xfrm>
            <a:off x="365520" y="174552"/>
            <a:ext cx="1375622" cy="1375622"/>
          </a:xfrm>
          <a:prstGeom prst="rect">
            <a:avLst/>
          </a:prstGeom>
        </p:spPr>
      </p:pic>
      <p:pic>
        <p:nvPicPr>
          <p:cNvPr id="6" name="Picture 5">
            <a:extLst>
              <a:ext uri="{FF2B5EF4-FFF2-40B4-BE49-F238E27FC236}">
                <a16:creationId xmlns:a16="http://schemas.microsoft.com/office/drawing/2014/main" id="{4EF4654C-193F-656F-8AE4-DEB9B4A3E32E}"/>
              </a:ext>
            </a:extLst>
          </p:cNvPr>
          <p:cNvPicPr>
            <a:picLocks noChangeAspect="1"/>
          </p:cNvPicPr>
          <p:nvPr/>
        </p:nvPicPr>
        <p:blipFill>
          <a:blip r:embed="rId3"/>
          <a:stretch>
            <a:fillRect/>
          </a:stretch>
        </p:blipFill>
        <p:spPr>
          <a:xfrm>
            <a:off x="9544699" y="412957"/>
            <a:ext cx="1854820" cy="1354019"/>
          </a:xfrm>
          <a:prstGeom prst="rect">
            <a:avLst/>
          </a:prstGeom>
        </p:spPr>
      </p:pic>
      <p:pic>
        <p:nvPicPr>
          <p:cNvPr id="7" name="Picture 6">
            <a:extLst>
              <a:ext uri="{FF2B5EF4-FFF2-40B4-BE49-F238E27FC236}">
                <a16:creationId xmlns:a16="http://schemas.microsoft.com/office/drawing/2014/main" id="{F949A0A9-78AD-78B5-77FA-BEE9976DF7AB}"/>
              </a:ext>
            </a:extLst>
          </p:cNvPr>
          <p:cNvPicPr>
            <a:picLocks noChangeAspect="1"/>
          </p:cNvPicPr>
          <p:nvPr/>
        </p:nvPicPr>
        <p:blipFill>
          <a:blip r:embed="rId4"/>
          <a:stretch>
            <a:fillRect/>
          </a:stretch>
        </p:blipFill>
        <p:spPr>
          <a:xfrm>
            <a:off x="4671808" y="2850293"/>
            <a:ext cx="2330178" cy="1072622"/>
          </a:xfrm>
          <a:prstGeom prst="rect">
            <a:avLst/>
          </a:prstGeom>
        </p:spPr>
      </p:pic>
    </p:spTree>
    <p:extLst>
      <p:ext uri="{BB962C8B-B14F-4D97-AF65-F5344CB8AC3E}">
        <p14:creationId xmlns:p14="http://schemas.microsoft.com/office/powerpoint/2010/main" val="556656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52490" y="67061"/>
            <a:ext cx="7644242" cy="1180300"/>
          </a:xfrm>
        </p:spPr>
        <p:txBody>
          <a:bodyPr>
            <a:norm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Social Media Etiquette</a:t>
            </a:r>
          </a:p>
        </p:txBody>
      </p:sp>
      <p:pic>
        <p:nvPicPr>
          <p:cNvPr id="12" name="Content Placeholder 11"/>
          <p:cNvPicPr>
            <a:picLocks noGrp="1" noChangeAspect="1"/>
          </p:cNvPicPr>
          <p:nvPr>
            <p:ph idx="1"/>
          </p:nvPr>
        </p:nvPicPr>
        <p:blipFill>
          <a:blip r:embed="rId2"/>
          <a:stretch>
            <a:fillRect/>
          </a:stretch>
        </p:blipFill>
        <p:spPr>
          <a:xfrm>
            <a:off x="10791126" y="1020666"/>
            <a:ext cx="1171575" cy="1171575"/>
          </a:xfrm>
          <a:prstGeom prst="rect">
            <a:avLst/>
          </a:prstGeom>
        </p:spPr>
      </p:pic>
      <p:pic>
        <p:nvPicPr>
          <p:cNvPr id="13" name="Picture 12"/>
          <p:cNvPicPr>
            <a:picLocks noChangeAspect="1"/>
          </p:cNvPicPr>
          <p:nvPr/>
        </p:nvPicPr>
        <p:blipFill>
          <a:blip r:embed="rId3"/>
          <a:stretch>
            <a:fillRect/>
          </a:stretch>
        </p:blipFill>
        <p:spPr>
          <a:xfrm>
            <a:off x="10803048" y="2197757"/>
            <a:ext cx="1167070" cy="1167070"/>
          </a:xfrm>
          <a:prstGeom prst="rect">
            <a:avLst/>
          </a:prstGeom>
        </p:spPr>
      </p:pic>
      <p:pic>
        <p:nvPicPr>
          <p:cNvPr id="14" name="Picture 13"/>
          <p:cNvPicPr>
            <a:picLocks noChangeAspect="1"/>
          </p:cNvPicPr>
          <p:nvPr/>
        </p:nvPicPr>
        <p:blipFill>
          <a:blip r:embed="rId4"/>
          <a:stretch>
            <a:fillRect/>
          </a:stretch>
        </p:blipFill>
        <p:spPr>
          <a:xfrm>
            <a:off x="10810465" y="3364827"/>
            <a:ext cx="1152236" cy="1171575"/>
          </a:xfrm>
          <a:prstGeom prst="rect">
            <a:avLst/>
          </a:prstGeom>
        </p:spPr>
      </p:pic>
      <p:pic>
        <p:nvPicPr>
          <p:cNvPr id="15" name="Picture 14"/>
          <p:cNvPicPr>
            <a:picLocks noChangeAspect="1"/>
          </p:cNvPicPr>
          <p:nvPr/>
        </p:nvPicPr>
        <p:blipFill>
          <a:blip r:embed="rId5"/>
          <a:stretch>
            <a:fillRect/>
          </a:stretch>
        </p:blipFill>
        <p:spPr>
          <a:xfrm>
            <a:off x="10810465" y="4547433"/>
            <a:ext cx="1152236" cy="1171575"/>
          </a:xfrm>
          <a:prstGeom prst="rect">
            <a:avLst/>
          </a:prstGeom>
        </p:spPr>
      </p:pic>
      <p:sp>
        <p:nvSpPr>
          <p:cNvPr id="17" name="TextBox 16"/>
          <p:cNvSpPr txBox="1"/>
          <p:nvPr/>
        </p:nvSpPr>
        <p:spPr>
          <a:xfrm>
            <a:off x="693263" y="965764"/>
            <a:ext cx="9860692" cy="5447645"/>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Start tuning up your social media accounts!</a:t>
            </a:r>
          </a:p>
          <a:p>
            <a:pPr marL="285750"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31% of college admissions representatives say they do a social media check on applicants and many employers do as well.</a:t>
            </a:r>
          </a:p>
          <a:p>
            <a:pPr marL="285750"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So, what does your digital footprint say about you?</a:t>
            </a:r>
          </a:p>
          <a:p>
            <a:pPr marL="742950" lvl="1"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Proper e-mail address?</a:t>
            </a:r>
          </a:p>
          <a:p>
            <a:pPr marL="742950" lvl="1"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Pictures?</a:t>
            </a:r>
          </a:p>
          <a:p>
            <a:pPr marL="742950" lvl="1"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Posts?</a:t>
            </a:r>
          </a:p>
          <a:p>
            <a:pPr marL="285750"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Before you post, THINK:</a:t>
            </a:r>
          </a:p>
          <a:p>
            <a:pPr marL="742950" lvl="1"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Is it:</a:t>
            </a:r>
          </a:p>
          <a:p>
            <a:pPr marL="1200150" lvl="2"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T – True</a:t>
            </a:r>
          </a:p>
          <a:p>
            <a:pPr marL="1200150" lvl="2"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H – Helpful</a:t>
            </a:r>
          </a:p>
          <a:p>
            <a:pPr marL="1200150" lvl="2"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I  – Illegal</a:t>
            </a:r>
          </a:p>
          <a:p>
            <a:pPr marL="1200150" lvl="2"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N – Necessary</a:t>
            </a:r>
          </a:p>
          <a:p>
            <a:pPr marL="1200150" lvl="2"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K – Kind</a:t>
            </a:r>
          </a:p>
          <a:p>
            <a:pPr marL="285750"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If it’s on the internet, it isn’t private anymore!</a:t>
            </a:r>
          </a:p>
          <a:p>
            <a:pPr marL="1200150" lvl="2"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A91370D6-0A60-D012-1F1A-1F2E611218B8}"/>
              </a:ext>
            </a:extLst>
          </p:cNvPr>
          <p:cNvSpPr txBox="1"/>
          <p:nvPr/>
        </p:nvSpPr>
        <p:spPr>
          <a:xfrm>
            <a:off x="6862194" y="6304796"/>
            <a:ext cx="5100507" cy="369332"/>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POG: Communication, Caring, Citizenship</a:t>
            </a:r>
          </a:p>
        </p:txBody>
      </p:sp>
    </p:spTree>
    <p:extLst>
      <p:ext uri="{BB962C8B-B14F-4D97-AF65-F5344CB8AC3E}">
        <p14:creationId xmlns:p14="http://schemas.microsoft.com/office/powerpoint/2010/main" val="116184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C5B8-D689-30E2-49F5-CC2B959478A4}"/>
              </a:ext>
            </a:extLst>
          </p:cNvPr>
          <p:cNvSpPr>
            <a:spLocks noGrp="1"/>
          </p:cNvSpPr>
          <p:nvPr>
            <p:ph type="title"/>
          </p:nvPr>
        </p:nvSpPr>
        <p:spPr>
          <a:xfrm>
            <a:off x="1774423" y="0"/>
            <a:ext cx="8643154" cy="894791"/>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Schoology</a:t>
            </a:r>
          </a:p>
        </p:txBody>
      </p:sp>
      <p:sp>
        <p:nvSpPr>
          <p:cNvPr id="3" name="Text Placeholder 2">
            <a:extLst>
              <a:ext uri="{FF2B5EF4-FFF2-40B4-BE49-F238E27FC236}">
                <a16:creationId xmlns:a16="http://schemas.microsoft.com/office/drawing/2014/main" id="{AA9EBDE6-676B-129B-90BD-ABBAD22A4CAE}"/>
              </a:ext>
            </a:extLst>
          </p:cNvPr>
          <p:cNvSpPr>
            <a:spLocks noGrp="1"/>
          </p:cNvSpPr>
          <p:nvPr>
            <p:ph type="body" idx="1"/>
          </p:nvPr>
        </p:nvSpPr>
        <p:spPr>
          <a:xfrm>
            <a:off x="721452" y="1476886"/>
            <a:ext cx="10997967" cy="3894103"/>
          </a:xfrm>
        </p:spPr>
        <p:txBody>
          <a:bodyPr>
            <a:noAutofit/>
          </a:bodyPr>
          <a:lstStyle/>
          <a:p>
            <a:pPr algn="l"/>
            <a:r>
              <a:rPr lang="en-US" sz="2200" dirty="0">
                <a:latin typeface="Tahoma" panose="020B0604030504040204" pitchFamily="34" charset="0"/>
                <a:ea typeface="Tahoma" panose="020B0604030504040204" pitchFamily="34" charset="0"/>
                <a:cs typeface="Tahoma" panose="020B0604030504040204" pitchFamily="34" charset="0"/>
              </a:rPr>
              <a:t>Counselors’ course in Schoology:</a:t>
            </a:r>
          </a:p>
          <a:p>
            <a:pPr marL="742950" lvl="1"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Counseling: Class of 2026</a:t>
            </a:r>
          </a:p>
          <a:p>
            <a:pPr marL="742950" lvl="1" indent="-28575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Access code: </a:t>
            </a:r>
            <a:r>
              <a:rPr lang="en-US" sz="2200" b="0" i="0" dirty="0">
                <a:effectLst/>
                <a:latin typeface="Tahoma" panose="020B0604030504040204" pitchFamily="34" charset="0"/>
                <a:ea typeface="Tahoma" panose="020B0604030504040204" pitchFamily="34" charset="0"/>
                <a:cs typeface="Tahoma" panose="020B0604030504040204" pitchFamily="34" charset="0"/>
              </a:rPr>
              <a:t>PRRP-3R6Q-92BTC</a:t>
            </a:r>
          </a:p>
          <a:p>
            <a:pPr algn="l"/>
            <a:endParaRPr lang="en-US" sz="2200" dirty="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2200" dirty="0">
                <a:latin typeface="Tahoma" panose="020B0604030504040204" pitchFamily="34" charset="0"/>
                <a:ea typeface="Tahoma" panose="020B0604030504040204" pitchFamily="34" charset="0"/>
                <a:cs typeface="Tahoma" panose="020B0604030504040204" pitchFamily="34" charset="0"/>
              </a:rPr>
              <a:t>We will use this to share information about specific topics like pre-registration, scholarships, college and military visits.</a:t>
            </a:r>
          </a:p>
          <a:p>
            <a:pPr algn="l">
              <a:lnSpc>
                <a:spcPct val="100000"/>
              </a:lnSpc>
            </a:pPr>
            <a:endParaRPr lang="en-US" sz="1000" dirty="0">
              <a:latin typeface="Tahoma" panose="020B0604030504040204" pitchFamily="34" charset="0"/>
              <a:ea typeface="Tahoma" panose="020B0604030504040204" pitchFamily="34" charset="0"/>
              <a:cs typeface="Tahoma" panose="020B0604030504040204" pitchFamily="34" charset="0"/>
            </a:endParaRPr>
          </a:p>
          <a:p>
            <a:pPr algn="l"/>
            <a:r>
              <a:rPr lang="en-US" sz="2200" dirty="0">
                <a:latin typeface="Tahoma" panose="020B0604030504040204" pitchFamily="34" charset="0"/>
                <a:ea typeface="Tahoma" panose="020B0604030504040204" pitchFamily="34" charset="0"/>
                <a:cs typeface="Tahoma" panose="020B0604030504040204" pitchFamily="34" charset="0"/>
              </a:rPr>
              <a:t>Assignments such as exit tickets, sign ups for events, etc. will be posted here.</a:t>
            </a:r>
          </a:p>
        </p:txBody>
      </p:sp>
      <p:sp>
        <p:nvSpPr>
          <p:cNvPr id="5" name="TextBox 4">
            <a:extLst>
              <a:ext uri="{FF2B5EF4-FFF2-40B4-BE49-F238E27FC236}">
                <a16:creationId xmlns:a16="http://schemas.microsoft.com/office/drawing/2014/main" id="{5A46ED1C-F224-370B-23A0-901705435381}"/>
              </a:ext>
            </a:extLst>
          </p:cNvPr>
          <p:cNvSpPr txBox="1"/>
          <p:nvPr/>
        </p:nvSpPr>
        <p:spPr>
          <a:xfrm>
            <a:off x="6300132" y="6362671"/>
            <a:ext cx="5796793" cy="369332"/>
          </a:xfrm>
          <a:prstGeom prst="rect">
            <a:avLst/>
          </a:prstGeom>
          <a:noFill/>
        </p:spPr>
        <p:txBody>
          <a:bodyPr wrap="square">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POG: Communication, Collaboration, Academic Content</a:t>
            </a:r>
          </a:p>
        </p:txBody>
      </p:sp>
      <p:pic>
        <p:nvPicPr>
          <p:cNvPr id="6" name="Picture 5">
            <a:extLst>
              <a:ext uri="{FF2B5EF4-FFF2-40B4-BE49-F238E27FC236}">
                <a16:creationId xmlns:a16="http://schemas.microsoft.com/office/drawing/2014/main" id="{435B6AF7-C713-0FFC-2181-A65726418097}"/>
              </a:ext>
            </a:extLst>
          </p:cNvPr>
          <p:cNvPicPr>
            <a:picLocks noChangeAspect="1"/>
          </p:cNvPicPr>
          <p:nvPr/>
        </p:nvPicPr>
        <p:blipFill>
          <a:blip r:embed="rId2"/>
          <a:stretch>
            <a:fillRect/>
          </a:stretch>
        </p:blipFill>
        <p:spPr>
          <a:xfrm>
            <a:off x="9019713" y="632095"/>
            <a:ext cx="2083815" cy="2083815"/>
          </a:xfrm>
          <a:prstGeom prst="rect">
            <a:avLst/>
          </a:prstGeom>
        </p:spPr>
      </p:pic>
    </p:spTree>
    <p:extLst>
      <p:ext uri="{BB962C8B-B14F-4D97-AF65-F5344CB8AC3E}">
        <p14:creationId xmlns:p14="http://schemas.microsoft.com/office/powerpoint/2010/main" val="543123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8889-A941-44DE-8F59-CF807E55D5D1}"/>
              </a:ext>
            </a:extLst>
          </p:cNvPr>
          <p:cNvSpPr>
            <a:spLocks noGrp="1"/>
          </p:cNvSpPr>
          <p:nvPr>
            <p:ph type="title"/>
          </p:nvPr>
        </p:nvSpPr>
        <p:spPr>
          <a:xfrm>
            <a:off x="1237325" y="36224"/>
            <a:ext cx="8643154" cy="995459"/>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Wrapping Up</a:t>
            </a:r>
          </a:p>
        </p:txBody>
      </p:sp>
      <p:sp>
        <p:nvSpPr>
          <p:cNvPr id="3" name="Text Placeholder 2">
            <a:extLst>
              <a:ext uri="{FF2B5EF4-FFF2-40B4-BE49-F238E27FC236}">
                <a16:creationId xmlns:a16="http://schemas.microsoft.com/office/drawing/2014/main" id="{EB6F91B5-43D7-5AB6-71DF-9D6220EA471D}"/>
              </a:ext>
            </a:extLst>
          </p:cNvPr>
          <p:cNvSpPr>
            <a:spLocks noGrp="1"/>
          </p:cNvSpPr>
          <p:nvPr>
            <p:ph type="body" idx="1"/>
          </p:nvPr>
        </p:nvSpPr>
        <p:spPr>
          <a:xfrm>
            <a:off x="578840" y="1325461"/>
            <a:ext cx="9838737" cy="3493663"/>
          </a:xfrm>
        </p:spPr>
        <p:txBody>
          <a:bodyPr/>
          <a:lstStyle/>
          <a:p>
            <a:pPr algn="l"/>
            <a:endParaRPr lang="en-US" sz="2200" b="1" dirty="0">
              <a:latin typeface="Tahoma" panose="020B0604030504040204" pitchFamily="34" charset="0"/>
              <a:ea typeface="Tahoma" panose="020B0604030504040204" pitchFamily="34" charset="0"/>
              <a:cs typeface="Tahoma" panose="020B0604030504040204" pitchFamily="34" charset="0"/>
            </a:endParaRPr>
          </a:p>
          <a:p>
            <a:pPr algn="l"/>
            <a:r>
              <a:rPr lang="en-US" sz="2200" dirty="0">
                <a:latin typeface="Tahoma" panose="020B0604030504040204" pitchFamily="34" charset="0"/>
                <a:ea typeface="Tahoma" panose="020B0604030504040204" pitchFamily="34" charset="0"/>
                <a:cs typeface="Tahoma" panose="020B0604030504040204" pitchFamily="34" charset="0"/>
              </a:rPr>
              <a:t>The </a:t>
            </a:r>
            <a:r>
              <a:rPr lang="en-US" sz="2200" b="1" dirty="0">
                <a:latin typeface="Tahoma" panose="020B0604030504040204" pitchFamily="34" charset="0"/>
                <a:ea typeface="Tahoma" panose="020B0604030504040204" pitchFamily="34" charset="0"/>
                <a:cs typeface="Tahoma" panose="020B0604030504040204" pitchFamily="34" charset="0"/>
              </a:rPr>
              <a:t>Exit Ticket </a:t>
            </a:r>
            <a:r>
              <a:rPr lang="en-US" sz="2200" dirty="0">
                <a:latin typeface="Tahoma" panose="020B0604030504040204" pitchFamily="34" charset="0"/>
                <a:ea typeface="Tahoma" panose="020B0604030504040204" pitchFamily="34" charset="0"/>
                <a:cs typeface="Tahoma" panose="020B0604030504040204" pitchFamily="34" charset="0"/>
              </a:rPr>
              <a:t>can be found in Schoology under Counseling: Class of 2026.</a:t>
            </a:r>
          </a:p>
          <a:p>
            <a:pPr algn="l"/>
            <a:endParaRPr lang="en-US" sz="2200" dirty="0">
              <a:latin typeface="Tahoma" panose="020B0604030504040204" pitchFamily="34" charset="0"/>
              <a:ea typeface="Tahoma" panose="020B0604030504040204" pitchFamily="34" charset="0"/>
              <a:cs typeface="Tahoma" panose="020B0604030504040204" pitchFamily="34" charset="0"/>
            </a:endParaRPr>
          </a:p>
          <a:p>
            <a:pPr algn="l"/>
            <a:endParaRPr lang="en-US" sz="2200" dirty="0">
              <a:latin typeface="Tahoma" panose="020B0604030504040204" pitchFamily="34" charset="0"/>
              <a:ea typeface="Tahoma" panose="020B0604030504040204" pitchFamily="34" charset="0"/>
              <a:cs typeface="Tahoma" panose="020B0604030504040204" pitchFamily="34" charset="0"/>
            </a:endParaRPr>
          </a:p>
          <a:p>
            <a:pPr algn="l"/>
            <a:endParaRPr lang="en-US" sz="2200" dirty="0">
              <a:latin typeface="Tahoma" panose="020B0604030504040204" pitchFamily="34" charset="0"/>
              <a:ea typeface="Tahoma" panose="020B0604030504040204" pitchFamily="34" charset="0"/>
              <a:cs typeface="Tahoma" panose="020B0604030504040204" pitchFamily="34" charset="0"/>
            </a:endParaRPr>
          </a:p>
          <a:p>
            <a:pPr algn="l"/>
            <a:r>
              <a:rPr lang="en-US" sz="2200" dirty="0">
                <a:latin typeface="Tahoma" panose="020B0604030504040204" pitchFamily="34" charset="0"/>
                <a:ea typeface="Tahoma" panose="020B0604030504040204" pitchFamily="34" charset="0"/>
                <a:cs typeface="Tahoma" panose="020B0604030504040204" pitchFamily="34" charset="0"/>
              </a:rPr>
              <a:t>Questions? </a:t>
            </a:r>
          </a:p>
        </p:txBody>
      </p:sp>
      <p:pic>
        <p:nvPicPr>
          <p:cNvPr id="6" name="Picture 5">
            <a:extLst>
              <a:ext uri="{FF2B5EF4-FFF2-40B4-BE49-F238E27FC236}">
                <a16:creationId xmlns:a16="http://schemas.microsoft.com/office/drawing/2014/main" id="{AA387715-91A7-85A6-BB65-0BFB1E6CABB6}"/>
              </a:ext>
            </a:extLst>
          </p:cNvPr>
          <p:cNvPicPr>
            <a:picLocks noChangeAspect="1"/>
          </p:cNvPicPr>
          <p:nvPr/>
        </p:nvPicPr>
        <p:blipFill>
          <a:blip r:embed="rId2"/>
          <a:stretch>
            <a:fillRect/>
          </a:stretch>
        </p:blipFill>
        <p:spPr>
          <a:xfrm>
            <a:off x="10417576" y="334514"/>
            <a:ext cx="1774423" cy="1774423"/>
          </a:xfrm>
          <a:prstGeom prst="rect">
            <a:avLst/>
          </a:prstGeom>
        </p:spPr>
      </p:pic>
      <p:pic>
        <p:nvPicPr>
          <p:cNvPr id="7" name="Picture 6">
            <a:extLst>
              <a:ext uri="{FF2B5EF4-FFF2-40B4-BE49-F238E27FC236}">
                <a16:creationId xmlns:a16="http://schemas.microsoft.com/office/drawing/2014/main" id="{00B23790-CF26-F0E2-33EF-7B3E69504CDA}"/>
              </a:ext>
            </a:extLst>
          </p:cNvPr>
          <p:cNvPicPr>
            <a:picLocks noChangeAspect="1"/>
          </p:cNvPicPr>
          <p:nvPr/>
        </p:nvPicPr>
        <p:blipFill>
          <a:blip r:embed="rId3"/>
          <a:stretch>
            <a:fillRect/>
          </a:stretch>
        </p:blipFill>
        <p:spPr>
          <a:xfrm>
            <a:off x="3322040" y="3429000"/>
            <a:ext cx="3944399" cy="2381071"/>
          </a:xfrm>
          <a:prstGeom prst="rect">
            <a:avLst/>
          </a:prstGeom>
        </p:spPr>
      </p:pic>
    </p:spTree>
    <p:extLst>
      <p:ext uri="{BB962C8B-B14F-4D97-AF65-F5344CB8AC3E}">
        <p14:creationId xmlns:p14="http://schemas.microsoft.com/office/powerpoint/2010/main" val="1017596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6078" y="225679"/>
            <a:ext cx="9291215" cy="1049235"/>
          </a:xfrm>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Agenda </a:t>
            </a:r>
          </a:p>
        </p:txBody>
      </p:sp>
      <p:sp>
        <p:nvSpPr>
          <p:cNvPr id="5" name="Content Placeholder 4"/>
          <p:cNvSpPr>
            <a:spLocks noGrp="1"/>
          </p:cNvSpPr>
          <p:nvPr>
            <p:ph idx="1"/>
          </p:nvPr>
        </p:nvSpPr>
        <p:spPr>
          <a:xfrm>
            <a:off x="1295402" y="1412630"/>
            <a:ext cx="9601196" cy="4551942"/>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Portrait of a Graduate</a:t>
            </a:r>
          </a:p>
          <a:p>
            <a:r>
              <a:rPr lang="en-US" sz="2400" dirty="0">
                <a:latin typeface="Tahoma" panose="020B0604030504040204" pitchFamily="34" charset="0"/>
                <a:ea typeface="Tahoma" panose="020B0604030504040204" pitchFamily="34" charset="0"/>
                <a:cs typeface="Tahoma" panose="020B0604030504040204" pitchFamily="34" charset="0"/>
              </a:rPr>
              <a:t>Who is your Counselor?  </a:t>
            </a:r>
          </a:p>
          <a:p>
            <a:r>
              <a:rPr lang="en-US" sz="2400" dirty="0">
                <a:latin typeface="Tahoma" panose="020B0604030504040204" pitchFamily="34" charset="0"/>
                <a:ea typeface="Tahoma" panose="020B0604030504040204" pitchFamily="34" charset="0"/>
                <a:cs typeface="Tahoma" panose="020B0604030504040204" pitchFamily="34" charset="0"/>
              </a:rPr>
              <a:t>Respect &amp; Resiliency</a:t>
            </a:r>
          </a:p>
          <a:p>
            <a:r>
              <a:rPr lang="en-US" sz="2400" dirty="0">
                <a:latin typeface="Tahoma" panose="020B0604030504040204" pitchFamily="34" charset="0"/>
                <a:ea typeface="Tahoma" panose="020B0604030504040204" pitchFamily="34" charset="0"/>
                <a:cs typeface="Tahoma" panose="020B0604030504040204" pitchFamily="34" charset="0"/>
              </a:rPr>
              <a:t>ECAP &amp; Future Planning</a:t>
            </a:r>
          </a:p>
          <a:p>
            <a:r>
              <a:rPr lang="en-US" sz="2400" dirty="0">
                <a:latin typeface="Tahoma" panose="020B0604030504040204" pitchFamily="34" charset="0"/>
                <a:ea typeface="Tahoma" panose="020B0604030504040204" pitchFamily="34" charset="0"/>
                <a:cs typeface="Tahoma" panose="020B0604030504040204" pitchFamily="34" charset="0"/>
              </a:rPr>
              <a:t>Academic Success &amp; Final Exams</a:t>
            </a:r>
          </a:p>
          <a:p>
            <a:r>
              <a:rPr lang="en-US" sz="2400" dirty="0">
                <a:latin typeface="Tahoma" panose="020B0604030504040204" pitchFamily="34" charset="0"/>
                <a:ea typeface="Tahoma" panose="020B0604030504040204" pitchFamily="34" charset="0"/>
                <a:cs typeface="Tahoma" panose="020B0604030504040204" pitchFamily="34" charset="0"/>
              </a:rPr>
              <a:t>Getting Involved</a:t>
            </a:r>
          </a:p>
          <a:p>
            <a:r>
              <a:rPr lang="en-US" sz="2400" dirty="0">
                <a:latin typeface="Tahoma" panose="020B0604030504040204" pitchFamily="34" charset="0"/>
                <a:ea typeface="Tahoma" panose="020B0604030504040204" pitchFamily="34" charset="0"/>
                <a:cs typeface="Tahoma" panose="020B0604030504040204" pitchFamily="34" charset="0"/>
              </a:rPr>
              <a:t>Social Media </a:t>
            </a:r>
          </a:p>
          <a:p>
            <a:r>
              <a:rPr lang="en-US" sz="2400" dirty="0">
                <a:latin typeface="Tahoma" panose="020B0604030504040204" pitchFamily="34" charset="0"/>
                <a:ea typeface="Tahoma" panose="020B0604030504040204" pitchFamily="34" charset="0"/>
                <a:cs typeface="Tahoma" panose="020B0604030504040204" pitchFamily="34" charset="0"/>
              </a:rPr>
              <a:t>Questions / Exit Ticket </a:t>
            </a:r>
          </a:p>
        </p:txBody>
      </p:sp>
      <p:pic>
        <p:nvPicPr>
          <p:cNvPr id="3" name="Picture 2">
            <a:extLst>
              <a:ext uri="{FF2B5EF4-FFF2-40B4-BE49-F238E27FC236}">
                <a16:creationId xmlns:a16="http://schemas.microsoft.com/office/drawing/2014/main" id="{42C3E71D-5A21-7B6B-0847-4023BA3D6F07}"/>
              </a:ext>
            </a:extLst>
          </p:cNvPr>
          <p:cNvPicPr>
            <a:picLocks noChangeAspect="1"/>
          </p:cNvPicPr>
          <p:nvPr/>
        </p:nvPicPr>
        <p:blipFill>
          <a:blip r:embed="rId2"/>
          <a:stretch>
            <a:fillRect/>
          </a:stretch>
        </p:blipFill>
        <p:spPr>
          <a:xfrm>
            <a:off x="6678118" y="1412630"/>
            <a:ext cx="5117189" cy="4062680"/>
          </a:xfrm>
          <a:prstGeom prst="rect">
            <a:avLst/>
          </a:prstGeom>
        </p:spPr>
      </p:pic>
    </p:spTree>
    <p:extLst>
      <p:ext uri="{BB962C8B-B14F-4D97-AF65-F5344CB8AC3E}">
        <p14:creationId xmlns:p14="http://schemas.microsoft.com/office/powerpoint/2010/main" val="32080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833" y="243967"/>
            <a:ext cx="8534401" cy="596348"/>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Who is Your Counselor?</a:t>
            </a:r>
          </a:p>
        </p:txBody>
      </p:sp>
      <p:pic>
        <p:nvPicPr>
          <p:cNvPr id="7" name="Picture 6">
            <a:extLst>
              <a:ext uri="{FF2B5EF4-FFF2-40B4-BE49-F238E27FC236}">
                <a16:creationId xmlns:a16="http://schemas.microsoft.com/office/drawing/2014/main" id="{9572F4FA-48F4-FE6F-A720-F5AF9AC9E23F}"/>
              </a:ext>
            </a:extLst>
          </p:cNvPr>
          <p:cNvPicPr>
            <a:picLocks noChangeAspect="1"/>
          </p:cNvPicPr>
          <p:nvPr/>
        </p:nvPicPr>
        <p:blipFill>
          <a:blip r:embed="rId2"/>
          <a:stretch>
            <a:fillRect/>
          </a:stretch>
        </p:blipFill>
        <p:spPr>
          <a:xfrm>
            <a:off x="834501" y="1731146"/>
            <a:ext cx="10688716" cy="3835153"/>
          </a:xfrm>
          <a:prstGeom prst="rect">
            <a:avLst/>
          </a:prstGeom>
        </p:spPr>
      </p:pic>
    </p:spTree>
    <p:extLst>
      <p:ext uri="{BB962C8B-B14F-4D97-AF65-F5344CB8AC3E}">
        <p14:creationId xmlns:p14="http://schemas.microsoft.com/office/powerpoint/2010/main" val="324552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082E-1C37-67BB-0F98-8FE69B907A9A}"/>
              </a:ext>
            </a:extLst>
          </p:cNvPr>
          <p:cNvSpPr>
            <a:spLocks noGrp="1"/>
          </p:cNvSpPr>
          <p:nvPr>
            <p:ph type="title"/>
          </p:nvPr>
        </p:nvSpPr>
        <p:spPr>
          <a:xfrm>
            <a:off x="1648365" y="299517"/>
            <a:ext cx="9291215" cy="1049235"/>
          </a:xfrm>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Respect &amp; Resiliency</a:t>
            </a:r>
          </a:p>
        </p:txBody>
      </p:sp>
      <p:pic>
        <p:nvPicPr>
          <p:cNvPr id="5" name="Content Placeholder 4">
            <a:extLst>
              <a:ext uri="{FF2B5EF4-FFF2-40B4-BE49-F238E27FC236}">
                <a16:creationId xmlns:a16="http://schemas.microsoft.com/office/drawing/2014/main" id="{7FAA0D13-7263-57DF-0920-295A63AF3C74}"/>
              </a:ext>
            </a:extLst>
          </p:cNvPr>
          <p:cNvPicPr>
            <a:picLocks noGrp="1" noChangeAspect="1"/>
          </p:cNvPicPr>
          <p:nvPr>
            <p:ph idx="1"/>
          </p:nvPr>
        </p:nvPicPr>
        <p:blipFill>
          <a:blip r:embed="rId2"/>
          <a:stretch>
            <a:fillRect/>
          </a:stretch>
        </p:blipFill>
        <p:spPr>
          <a:xfrm>
            <a:off x="341404" y="230820"/>
            <a:ext cx="2613922" cy="1378844"/>
          </a:xfrm>
          <a:prstGeom prst="rect">
            <a:avLst/>
          </a:prstGeom>
        </p:spPr>
      </p:pic>
      <p:sp>
        <p:nvSpPr>
          <p:cNvPr id="4" name="TextBox 3">
            <a:extLst>
              <a:ext uri="{FF2B5EF4-FFF2-40B4-BE49-F238E27FC236}">
                <a16:creationId xmlns:a16="http://schemas.microsoft.com/office/drawing/2014/main" id="{881ADA3E-3308-57B6-3DC2-A28A96112619}"/>
              </a:ext>
            </a:extLst>
          </p:cNvPr>
          <p:cNvSpPr txBox="1"/>
          <p:nvPr/>
        </p:nvSpPr>
        <p:spPr>
          <a:xfrm>
            <a:off x="7550091" y="6313185"/>
            <a:ext cx="4353887" cy="369332"/>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POG: Caring, Citizenship, Communication</a:t>
            </a:r>
          </a:p>
        </p:txBody>
      </p:sp>
      <p:pic>
        <p:nvPicPr>
          <p:cNvPr id="6" name="Picture 5">
            <a:extLst>
              <a:ext uri="{FF2B5EF4-FFF2-40B4-BE49-F238E27FC236}">
                <a16:creationId xmlns:a16="http://schemas.microsoft.com/office/drawing/2014/main" id="{EDA741EE-1CC9-6182-20AF-B3384EDCB30C}"/>
              </a:ext>
            </a:extLst>
          </p:cNvPr>
          <p:cNvPicPr>
            <a:picLocks noChangeAspect="1"/>
          </p:cNvPicPr>
          <p:nvPr/>
        </p:nvPicPr>
        <p:blipFill>
          <a:blip r:embed="rId3"/>
          <a:stretch>
            <a:fillRect/>
          </a:stretch>
        </p:blipFill>
        <p:spPr>
          <a:xfrm>
            <a:off x="9073910" y="4563122"/>
            <a:ext cx="2980070" cy="1392345"/>
          </a:xfrm>
          <a:prstGeom prst="rect">
            <a:avLst/>
          </a:prstGeom>
        </p:spPr>
      </p:pic>
      <p:sp>
        <p:nvSpPr>
          <p:cNvPr id="3" name="TextBox 2">
            <a:extLst>
              <a:ext uri="{FF2B5EF4-FFF2-40B4-BE49-F238E27FC236}">
                <a16:creationId xmlns:a16="http://schemas.microsoft.com/office/drawing/2014/main" id="{2EF09EEE-BB0A-21D0-2C3F-5160C7276C83}"/>
              </a:ext>
            </a:extLst>
          </p:cNvPr>
          <p:cNvSpPr txBox="1"/>
          <p:nvPr/>
        </p:nvSpPr>
        <p:spPr>
          <a:xfrm>
            <a:off x="1206708" y="1967382"/>
            <a:ext cx="7742420" cy="3108543"/>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Respect:</a:t>
            </a:r>
          </a:p>
          <a:p>
            <a:r>
              <a:rPr lang="en-US" sz="2800" dirty="0">
                <a:latin typeface="Tahoma" panose="020B0604030504040204" pitchFamily="34" charset="0"/>
                <a:ea typeface="Tahoma" panose="020B0604030504040204" pitchFamily="34" charset="0"/>
                <a:cs typeface="Tahoma" panose="020B0604030504040204" pitchFamily="34" charset="0"/>
              </a:rPr>
              <a:t>	A. to consider worthy of high regard</a:t>
            </a:r>
          </a:p>
          <a:p>
            <a:r>
              <a:rPr lang="en-US" sz="2800" dirty="0">
                <a:latin typeface="Tahoma" panose="020B0604030504040204" pitchFamily="34" charset="0"/>
                <a:ea typeface="Tahoma" panose="020B0604030504040204" pitchFamily="34" charset="0"/>
                <a:cs typeface="Tahoma" panose="020B0604030504040204" pitchFamily="34" charset="0"/>
              </a:rPr>
              <a:t>	B. to refrain from interfering with</a:t>
            </a:r>
          </a:p>
          <a:p>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panose="020B0604030504040204" pitchFamily="34" charset="0"/>
                <a:ea typeface="Tahoma" panose="020B0604030504040204" pitchFamily="34" charset="0"/>
                <a:cs typeface="Tahoma" panose="020B0604030504040204" pitchFamily="34" charset="0"/>
              </a:rPr>
              <a:t>Resiliency:</a:t>
            </a:r>
          </a:p>
          <a:p>
            <a:r>
              <a:rPr lang="en-US" sz="2800" dirty="0">
                <a:latin typeface="Tahoma" panose="020B0604030504040204" pitchFamily="34" charset="0"/>
                <a:ea typeface="Tahoma" panose="020B0604030504040204" pitchFamily="34" charset="0"/>
                <a:cs typeface="Tahoma" panose="020B0604030504040204" pitchFamily="34" charset="0"/>
              </a:rPr>
              <a:t>	A. the ability to recover from or adjust easily</a:t>
            </a:r>
          </a:p>
          <a:p>
            <a:r>
              <a:rPr lang="en-US" sz="2800" dirty="0">
                <a:latin typeface="Tahoma" panose="020B0604030504040204" pitchFamily="34" charset="0"/>
                <a:ea typeface="Tahoma" panose="020B0604030504040204" pitchFamily="34" charset="0"/>
                <a:cs typeface="Tahoma" panose="020B0604030504040204" pitchFamily="34" charset="0"/>
              </a:rPr>
              <a:t>	    to adversity or change</a:t>
            </a:r>
          </a:p>
        </p:txBody>
      </p:sp>
    </p:spTree>
    <p:extLst>
      <p:ext uri="{BB962C8B-B14F-4D97-AF65-F5344CB8AC3E}">
        <p14:creationId xmlns:p14="http://schemas.microsoft.com/office/powerpoint/2010/main" val="192374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6B8BF-F34B-62C0-7F79-2C2941B1E567}"/>
              </a:ext>
            </a:extLst>
          </p:cNvPr>
          <p:cNvSpPr>
            <a:spLocks noGrp="1"/>
          </p:cNvSpPr>
          <p:nvPr>
            <p:ph type="title"/>
          </p:nvPr>
        </p:nvSpPr>
        <p:spPr>
          <a:xfrm>
            <a:off x="1450392" y="0"/>
            <a:ext cx="9291215" cy="1049235"/>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Ways to show Respect</a:t>
            </a:r>
          </a:p>
        </p:txBody>
      </p:sp>
      <p:sp>
        <p:nvSpPr>
          <p:cNvPr id="3" name="Content Placeholder 2">
            <a:extLst>
              <a:ext uri="{FF2B5EF4-FFF2-40B4-BE49-F238E27FC236}">
                <a16:creationId xmlns:a16="http://schemas.microsoft.com/office/drawing/2014/main" id="{6999D905-8D1C-2669-096B-7F071AAB292B}"/>
              </a:ext>
            </a:extLst>
          </p:cNvPr>
          <p:cNvSpPr>
            <a:spLocks noGrp="1"/>
          </p:cNvSpPr>
          <p:nvPr>
            <p:ph idx="1"/>
          </p:nvPr>
        </p:nvSpPr>
        <p:spPr>
          <a:xfrm>
            <a:off x="1450392" y="1300906"/>
            <a:ext cx="9291215" cy="4417110"/>
          </a:xfrm>
        </p:spPr>
        <p:txBody>
          <a:bodyPr>
            <a:normAutofit/>
          </a:bodyPr>
          <a:lstStyle/>
          <a:p>
            <a:r>
              <a:rPr lang="en-US" sz="2800" dirty="0">
                <a:latin typeface="Tahoma" panose="020B0604030504040204" pitchFamily="34" charset="0"/>
                <a:ea typeface="Tahoma" panose="020B0604030504040204" pitchFamily="34" charset="0"/>
                <a:cs typeface="Tahoma" panose="020B0604030504040204" pitchFamily="34" charset="0"/>
              </a:rPr>
              <a:t>Speak politely</a:t>
            </a:r>
          </a:p>
          <a:p>
            <a:r>
              <a:rPr lang="en-US" sz="2800" dirty="0">
                <a:latin typeface="Tahoma" panose="020B0604030504040204" pitchFamily="34" charset="0"/>
                <a:ea typeface="Tahoma" panose="020B0604030504040204" pitchFamily="34" charset="0"/>
                <a:cs typeface="Tahoma" panose="020B0604030504040204" pitchFamily="34" charset="0"/>
              </a:rPr>
              <a:t>Be friendly and positive</a:t>
            </a:r>
          </a:p>
          <a:p>
            <a:r>
              <a:rPr lang="en-US" sz="2800" dirty="0">
                <a:latin typeface="Tahoma" panose="020B0604030504040204" pitchFamily="34" charset="0"/>
                <a:ea typeface="Tahoma" panose="020B0604030504040204" pitchFamily="34" charset="0"/>
                <a:cs typeface="Tahoma" panose="020B0604030504040204" pitchFamily="34" charset="0"/>
              </a:rPr>
              <a:t>Listen to what others have to say without interrupting</a:t>
            </a:r>
          </a:p>
          <a:p>
            <a:r>
              <a:rPr lang="en-US" sz="2800" dirty="0">
                <a:latin typeface="Tahoma" panose="020B0604030504040204" pitchFamily="34" charset="0"/>
                <a:ea typeface="Tahoma" panose="020B0604030504040204" pitchFamily="34" charset="0"/>
                <a:cs typeface="Tahoma" panose="020B0604030504040204" pitchFamily="34" charset="0"/>
              </a:rPr>
              <a:t>Do not spread gossip or rumors</a:t>
            </a:r>
          </a:p>
          <a:p>
            <a:r>
              <a:rPr lang="en-US" sz="2800" dirty="0">
                <a:latin typeface="Tahoma" panose="020B0604030504040204" pitchFamily="34" charset="0"/>
                <a:ea typeface="Tahoma" panose="020B0604030504040204" pitchFamily="34" charset="0"/>
                <a:cs typeface="Tahoma" panose="020B0604030504040204" pitchFamily="34" charset="0"/>
              </a:rPr>
              <a:t>?</a:t>
            </a:r>
          </a:p>
          <a:p>
            <a:r>
              <a:rPr lang="en-US" sz="2800" dirty="0">
                <a:latin typeface="Tahoma" panose="020B0604030504040204" pitchFamily="34" charset="0"/>
                <a:ea typeface="Tahoma" panose="020B0604030504040204" pitchFamily="34" charset="0"/>
                <a:cs typeface="Tahoma" panose="020B0604030504040204" pitchFamily="34" charset="0"/>
              </a:rPr>
              <a:t>?</a:t>
            </a:r>
          </a:p>
          <a:p>
            <a:r>
              <a:rPr lang="en-US" sz="28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844077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35AC-6922-91E6-2749-41254B9CF229}"/>
              </a:ext>
            </a:extLst>
          </p:cNvPr>
          <p:cNvSpPr>
            <a:spLocks noGrp="1"/>
          </p:cNvSpPr>
          <p:nvPr>
            <p:ph type="title"/>
          </p:nvPr>
        </p:nvSpPr>
        <p:spPr>
          <a:xfrm>
            <a:off x="1450392" y="0"/>
            <a:ext cx="9291215" cy="1049235"/>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Ways to develop Resiliency</a:t>
            </a:r>
          </a:p>
        </p:txBody>
      </p:sp>
      <p:sp>
        <p:nvSpPr>
          <p:cNvPr id="3" name="Content Placeholder 2">
            <a:extLst>
              <a:ext uri="{FF2B5EF4-FFF2-40B4-BE49-F238E27FC236}">
                <a16:creationId xmlns:a16="http://schemas.microsoft.com/office/drawing/2014/main" id="{F2F1D31E-AD39-6E99-506A-88E0AFF22A04}"/>
              </a:ext>
            </a:extLst>
          </p:cNvPr>
          <p:cNvSpPr>
            <a:spLocks noGrp="1"/>
          </p:cNvSpPr>
          <p:nvPr>
            <p:ph idx="1"/>
          </p:nvPr>
        </p:nvSpPr>
        <p:spPr>
          <a:xfrm>
            <a:off x="1451579" y="1049236"/>
            <a:ext cx="9291215" cy="4417110"/>
          </a:xfrm>
        </p:spPr>
        <p:txBody>
          <a:bodyPr>
            <a:normAutofit fontScale="92500" lnSpcReduction="20000"/>
          </a:bodyPr>
          <a:lstStyle/>
          <a:p>
            <a:r>
              <a:rPr lang="en-US" sz="2600" dirty="0">
                <a:latin typeface="Tahoma" panose="020B0604030504040204" pitchFamily="34" charset="0"/>
                <a:ea typeface="Tahoma" panose="020B0604030504040204" pitchFamily="34" charset="0"/>
                <a:cs typeface="Tahoma" panose="020B0604030504040204" pitchFamily="34" charset="0"/>
              </a:rPr>
              <a:t>Believe in yourself</a:t>
            </a:r>
          </a:p>
          <a:p>
            <a:r>
              <a:rPr lang="en-US" sz="2600" dirty="0">
                <a:latin typeface="Tahoma" panose="020B0604030504040204" pitchFamily="34" charset="0"/>
                <a:ea typeface="Tahoma" panose="020B0604030504040204" pitchFamily="34" charset="0"/>
                <a:cs typeface="Tahoma" panose="020B0604030504040204" pitchFamily="34" charset="0"/>
              </a:rPr>
              <a:t>Establish goals for yourself</a:t>
            </a:r>
          </a:p>
          <a:p>
            <a:r>
              <a:rPr lang="en-US" sz="2600" dirty="0">
                <a:latin typeface="Tahoma" panose="020B0604030504040204" pitchFamily="34" charset="0"/>
                <a:ea typeface="Tahoma" panose="020B0604030504040204" pitchFamily="34" charset="0"/>
                <a:cs typeface="Tahoma" panose="020B0604030504040204" pitchFamily="34" charset="0"/>
              </a:rPr>
              <a:t>Be optimistic</a:t>
            </a:r>
          </a:p>
          <a:p>
            <a:r>
              <a:rPr lang="en-US" sz="2600" dirty="0">
                <a:latin typeface="Tahoma" panose="020B0604030504040204" pitchFamily="34" charset="0"/>
                <a:ea typeface="Tahoma" panose="020B0604030504040204" pitchFamily="34" charset="0"/>
                <a:cs typeface="Tahoma" panose="020B0604030504040204" pitchFamily="34" charset="0"/>
              </a:rPr>
              <a:t>Embrace change</a:t>
            </a:r>
          </a:p>
          <a:p>
            <a:r>
              <a:rPr lang="en-US" sz="2600" dirty="0">
                <a:latin typeface="Tahoma" panose="020B0604030504040204" pitchFamily="34" charset="0"/>
                <a:ea typeface="Tahoma" panose="020B0604030504040204" pitchFamily="34" charset="0"/>
                <a:cs typeface="Tahoma" panose="020B0604030504040204" pitchFamily="34" charset="0"/>
              </a:rPr>
              <a:t>Take care of yourself</a:t>
            </a:r>
          </a:p>
          <a:p>
            <a:r>
              <a:rPr lang="en-US" sz="2600" dirty="0">
                <a:latin typeface="Tahoma" panose="020B0604030504040204" pitchFamily="34" charset="0"/>
                <a:ea typeface="Tahoma" panose="020B0604030504040204" pitchFamily="34" charset="0"/>
                <a:cs typeface="Tahoma" panose="020B0604030504040204" pitchFamily="34" charset="0"/>
              </a:rPr>
              <a:t>Develop problem-solving skills</a:t>
            </a:r>
          </a:p>
          <a:p>
            <a:r>
              <a:rPr lang="en-US" sz="2600" dirty="0">
                <a:latin typeface="Tahoma" panose="020B0604030504040204" pitchFamily="34" charset="0"/>
                <a:ea typeface="Tahoma" panose="020B0604030504040204" pitchFamily="34" charset="0"/>
                <a:cs typeface="Tahoma" panose="020B0604030504040204" pitchFamily="34" charset="0"/>
              </a:rPr>
              <a:t>?</a:t>
            </a:r>
          </a:p>
          <a:p>
            <a:r>
              <a:rPr lang="en-US" sz="2600" dirty="0">
                <a:latin typeface="Tahoma" panose="020B0604030504040204" pitchFamily="34" charset="0"/>
                <a:ea typeface="Tahoma" panose="020B0604030504040204" pitchFamily="34" charset="0"/>
                <a:cs typeface="Tahoma" panose="020B0604030504040204" pitchFamily="34" charset="0"/>
              </a:rPr>
              <a:t>?</a:t>
            </a:r>
          </a:p>
          <a:p>
            <a:r>
              <a:rPr lang="en-US" sz="2600" dirty="0">
                <a:latin typeface="Tahoma" panose="020B0604030504040204" pitchFamily="34" charset="0"/>
                <a:ea typeface="Tahoma" panose="020B0604030504040204" pitchFamily="34" charset="0"/>
                <a:cs typeface="Tahoma" panose="020B0604030504040204" pitchFamily="34" charset="0"/>
              </a:rPr>
              <a:t>?</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1677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828800" y="530303"/>
            <a:ext cx="8534400" cy="1474666"/>
          </a:xfrm>
        </p:spPr>
        <p:txBody>
          <a:bodyPr>
            <a:normAutofit fontScale="90000"/>
          </a:bodyPr>
          <a:lstStyle/>
          <a:p>
            <a:r>
              <a:rPr lang="en-US" sz="3600" dirty="0">
                <a:latin typeface="Tahoma" panose="020B0604030504040204" pitchFamily="34" charset="0"/>
                <a:ea typeface="Tahoma" panose="020B0604030504040204" pitchFamily="34" charset="0"/>
                <a:cs typeface="Tahoma" panose="020B0604030504040204" pitchFamily="34" charset="0"/>
              </a:rPr>
              <a:t>ECAP: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Education &amp; Career Action Plan</a:t>
            </a:r>
            <a:br>
              <a:rPr lang="en-US" sz="3600" dirty="0">
                <a:latin typeface="Tahoma" panose="020B0604030504040204" pitchFamily="34" charset="0"/>
                <a:ea typeface="Tahoma" panose="020B0604030504040204" pitchFamily="34" charset="0"/>
                <a:cs typeface="Tahoma" panose="020B0604030504040204" pitchFamily="34" charset="0"/>
              </a:rPr>
            </a:b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13"/>
          <p:cNvSpPr>
            <a:spLocks noGrp="1"/>
          </p:cNvSpPr>
          <p:nvPr>
            <p:ph idx="1"/>
          </p:nvPr>
        </p:nvSpPr>
        <p:spPr>
          <a:xfrm>
            <a:off x="362959" y="2086391"/>
            <a:ext cx="11203848" cy="4136982"/>
          </a:xfrm>
        </p:spPr>
        <p:txBody>
          <a:bodyPr>
            <a:normAutofit/>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b="1" dirty="0">
                <a:latin typeface="Tahoma" panose="020B0604030504040204" pitchFamily="34" charset="0"/>
                <a:ea typeface="Tahoma" panose="020B0604030504040204" pitchFamily="34" charset="0"/>
                <a:cs typeface="Tahoma" panose="020B0604030504040204" pitchFamily="34" charset="0"/>
              </a:rPr>
              <a:t>Your personal plan </a:t>
            </a:r>
            <a:r>
              <a:rPr lang="en-US" sz="2400" dirty="0">
                <a:latin typeface="Tahoma" panose="020B0604030504040204" pitchFamily="34" charset="0"/>
                <a:ea typeface="Tahoma" panose="020B0604030504040204" pitchFamily="34" charset="0"/>
                <a:cs typeface="Tahoma" panose="020B0604030504040204" pitchFamily="34" charset="0"/>
              </a:rPr>
              <a:t>for what you are going to do after you graduate from high school.</a:t>
            </a:r>
          </a:p>
          <a:p>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Major Clarity - take career assessments, find out about careers, explore the education needed for different careers and create a plan to meet your goals.</a:t>
            </a:r>
          </a:p>
          <a:p>
            <a:pPr lvl="1"/>
            <a:r>
              <a:rPr lang="en-US" sz="2200" dirty="0">
                <a:latin typeface="Tahoma" panose="020B0604030504040204" pitchFamily="34" charset="0"/>
                <a:ea typeface="Tahoma" panose="020B0604030504040204" pitchFamily="34" charset="0"/>
                <a:cs typeface="Tahoma" panose="020B0604030504040204" pitchFamily="34" charset="0"/>
              </a:rPr>
              <a:t>Use this information to help you choose your courses throughout high school to be better prepared for what you want to do.</a:t>
            </a:r>
          </a:p>
          <a:p>
            <a:pPr lvl="1"/>
            <a:endParaRPr lang="en-US" dirty="0"/>
          </a:p>
        </p:txBody>
      </p:sp>
      <p:sp>
        <p:nvSpPr>
          <p:cNvPr id="2" name="TextBox 1">
            <a:extLst>
              <a:ext uri="{FF2B5EF4-FFF2-40B4-BE49-F238E27FC236}">
                <a16:creationId xmlns:a16="http://schemas.microsoft.com/office/drawing/2014/main" id="{A7A59687-F3F1-B713-042F-A3C98F42921F}"/>
              </a:ext>
            </a:extLst>
          </p:cNvPr>
          <p:cNvSpPr txBox="1"/>
          <p:nvPr/>
        </p:nvSpPr>
        <p:spPr>
          <a:xfrm>
            <a:off x="3892492" y="6304796"/>
            <a:ext cx="8070210" cy="369332"/>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POG: Academic Content, Creative Thinking, Critical Thinking, Problem Solving</a:t>
            </a:r>
          </a:p>
        </p:txBody>
      </p:sp>
      <p:pic>
        <p:nvPicPr>
          <p:cNvPr id="9" name="Picture 8">
            <a:extLst>
              <a:ext uri="{FF2B5EF4-FFF2-40B4-BE49-F238E27FC236}">
                <a16:creationId xmlns:a16="http://schemas.microsoft.com/office/drawing/2014/main" id="{D50023BC-C7A8-8B69-F64A-94BFAD0BF552}"/>
              </a:ext>
            </a:extLst>
          </p:cNvPr>
          <p:cNvPicPr>
            <a:picLocks noChangeAspect="1"/>
          </p:cNvPicPr>
          <p:nvPr/>
        </p:nvPicPr>
        <p:blipFill>
          <a:blip r:embed="rId2"/>
          <a:stretch>
            <a:fillRect/>
          </a:stretch>
        </p:blipFill>
        <p:spPr>
          <a:xfrm>
            <a:off x="437200" y="154619"/>
            <a:ext cx="1786352" cy="2226033"/>
          </a:xfrm>
          <a:prstGeom prst="rect">
            <a:avLst/>
          </a:prstGeom>
        </p:spPr>
      </p:pic>
      <p:pic>
        <p:nvPicPr>
          <p:cNvPr id="10" name="Picture 9">
            <a:extLst>
              <a:ext uri="{FF2B5EF4-FFF2-40B4-BE49-F238E27FC236}">
                <a16:creationId xmlns:a16="http://schemas.microsoft.com/office/drawing/2014/main" id="{BA394EC0-729A-E134-3222-91E89351DB43}"/>
              </a:ext>
            </a:extLst>
          </p:cNvPr>
          <p:cNvPicPr>
            <a:picLocks noChangeAspect="1"/>
          </p:cNvPicPr>
          <p:nvPr/>
        </p:nvPicPr>
        <p:blipFill>
          <a:blip r:embed="rId3"/>
          <a:stretch>
            <a:fillRect/>
          </a:stretch>
        </p:blipFill>
        <p:spPr>
          <a:xfrm>
            <a:off x="10065928" y="262239"/>
            <a:ext cx="1880597" cy="2010792"/>
          </a:xfrm>
          <a:prstGeom prst="rect">
            <a:avLst/>
          </a:prstGeom>
        </p:spPr>
      </p:pic>
    </p:spTree>
    <p:extLst>
      <p:ext uri="{BB962C8B-B14F-4D97-AF65-F5344CB8AC3E}">
        <p14:creationId xmlns:p14="http://schemas.microsoft.com/office/powerpoint/2010/main" val="813307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747" y="143590"/>
            <a:ext cx="10904504" cy="1307705"/>
          </a:xfrm>
        </p:spPr>
        <p:txBody>
          <a:bodyPr>
            <a:norm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Planning for life after high school: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The three </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s</a:t>
            </a:r>
          </a:p>
        </p:txBody>
      </p:sp>
      <p:sp>
        <p:nvSpPr>
          <p:cNvPr id="3" name="Content Placeholder 2"/>
          <p:cNvSpPr>
            <a:spLocks noGrp="1"/>
          </p:cNvSpPr>
          <p:nvPr>
            <p:ph idx="1"/>
          </p:nvPr>
        </p:nvSpPr>
        <p:spPr>
          <a:xfrm>
            <a:off x="506464" y="1451295"/>
            <a:ext cx="9338017" cy="4437777"/>
          </a:xfrm>
        </p:spPr>
        <p:txBody>
          <a:bodyPr>
            <a:normAutofit fontScale="47500" lnSpcReduction="20000"/>
          </a:bodyPr>
          <a:lstStyle/>
          <a:p>
            <a:r>
              <a:rPr lang="en-US" sz="4200" dirty="0">
                <a:solidFill>
                  <a:srgbClr val="FF0000"/>
                </a:solidFill>
                <a:latin typeface="Tahoma" panose="020B0604030504040204" pitchFamily="34" charset="0"/>
                <a:ea typeface="Tahoma" panose="020B0604030504040204" pitchFamily="34" charset="0"/>
                <a:cs typeface="Tahoma" panose="020B0604030504040204" pitchFamily="34" charset="0"/>
              </a:rPr>
              <a:t>Enroll:</a:t>
            </a:r>
          </a:p>
          <a:p>
            <a:pPr lvl="1"/>
            <a:r>
              <a:rPr lang="en-US" sz="4200" dirty="0">
                <a:latin typeface="Tahoma" panose="020B0604030504040204" pitchFamily="34" charset="0"/>
                <a:ea typeface="Tahoma" panose="020B0604030504040204" pitchFamily="34" charset="0"/>
                <a:cs typeface="Tahoma" panose="020B0604030504040204" pitchFamily="34" charset="0"/>
              </a:rPr>
              <a:t>4-year University (UA, NAU, ASU, GCU, out of state) </a:t>
            </a:r>
          </a:p>
          <a:p>
            <a:pPr lvl="1"/>
            <a:r>
              <a:rPr lang="en-US" sz="4200" dirty="0">
                <a:latin typeface="Tahoma" panose="020B0604030504040204" pitchFamily="34" charset="0"/>
                <a:ea typeface="Tahoma" panose="020B0604030504040204" pitchFamily="34" charset="0"/>
                <a:cs typeface="Tahoma" panose="020B0604030504040204" pitchFamily="34" charset="0"/>
              </a:rPr>
              <a:t>2-year Community College (Pima, Coconino)</a:t>
            </a:r>
          </a:p>
          <a:p>
            <a:pPr lvl="1"/>
            <a:r>
              <a:rPr lang="en-US" sz="4200" dirty="0">
                <a:latin typeface="Tahoma" panose="020B0604030504040204" pitchFamily="34" charset="0"/>
                <a:ea typeface="Tahoma" panose="020B0604030504040204" pitchFamily="34" charset="0"/>
                <a:cs typeface="Tahoma" panose="020B0604030504040204" pitchFamily="34" charset="0"/>
              </a:rPr>
              <a:t>Technical/Vocational (Universal Technical Institute, Carrington College) </a:t>
            </a:r>
          </a:p>
          <a:p>
            <a:endParaRPr lang="en-US" sz="4200" dirty="0">
              <a:latin typeface="Tahoma" panose="020B0604030504040204" pitchFamily="34" charset="0"/>
              <a:ea typeface="Tahoma" panose="020B0604030504040204" pitchFamily="34" charset="0"/>
              <a:cs typeface="Tahoma" panose="020B0604030504040204" pitchFamily="34" charset="0"/>
            </a:endParaRPr>
          </a:p>
          <a:p>
            <a:r>
              <a:rPr lang="en-US" sz="4200" dirty="0">
                <a:solidFill>
                  <a:srgbClr val="FF0000"/>
                </a:solidFill>
                <a:latin typeface="Tahoma" panose="020B0604030504040204" pitchFamily="34" charset="0"/>
                <a:ea typeface="Tahoma" panose="020B0604030504040204" pitchFamily="34" charset="0"/>
                <a:cs typeface="Tahoma" panose="020B0604030504040204" pitchFamily="34" charset="0"/>
              </a:rPr>
              <a:t>Enlist:</a:t>
            </a:r>
          </a:p>
          <a:p>
            <a:pPr lvl="1"/>
            <a:r>
              <a:rPr lang="en-US" sz="4200" dirty="0">
                <a:latin typeface="Tahoma" panose="020B0604030504040204" pitchFamily="34" charset="0"/>
                <a:ea typeface="Tahoma" panose="020B0604030504040204" pitchFamily="34" charset="0"/>
                <a:cs typeface="Tahoma" panose="020B0604030504040204" pitchFamily="34" charset="0"/>
              </a:rPr>
              <a:t>Military – choose the branch that is best for you.</a:t>
            </a:r>
          </a:p>
          <a:p>
            <a:pPr marL="457200" lvl="1" indent="0">
              <a:buNone/>
            </a:pP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4200" dirty="0">
                <a:solidFill>
                  <a:srgbClr val="FF0000"/>
                </a:solidFill>
                <a:latin typeface="Tahoma" panose="020B0604030504040204" pitchFamily="34" charset="0"/>
                <a:ea typeface="Tahoma" panose="020B0604030504040204" pitchFamily="34" charset="0"/>
                <a:cs typeface="Tahoma" panose="020B0604030504040204" pitchFamily="34" charset="0"/>
              </a:rPr>
              <a:t>Employ:</a:t>
            </a:r>
            <a:r>
              <a:rPr lang="en-US" sz="4200" dirty="0">
                <a:latin typeface="Tahoma" panose="020B0604030504040204" pitchFamily="34" charset="0"/>
                <a:ea typeface="Tahoma" panose="020B0604030504040204" pitchFamily="34" charset="0"/>
                <a:cs typeface="Tahoma" panose="020B0604030504040204" pitchFamily="34" charset="0"/>
              </a:rPr>
              <a:t> </a:t>
            </a:r>
          </a:p>
          <a:p>
            <a:pPr lvl="1"/>
            <a:r>
              <a:rPr lang="en-US" sz="4200" dirty="0">
                <a:latin typeface="Tahoma" panose="020B0604030504040204" pitchFamily="34" charset="0"/>
                <a:ea typeface="Tahoma" panose="020B0604030504040204" pitchFamily="34" charset="0"/>
                <a:cs typeface="Tahoma" panose="020B0604030504040204" pitchFamily="34" charset="0"/>
              </a:rPr>
              <a:t>Straight to work</a:t>
            </a:r>
          </a:p>
          <a:p>
            <a:pPr lvl="1"/>
            <a:r>
              <a:rPr lang="en-US" sz="4200" dirty="0">
                <a:latin typeface="Tahoma" panose="020B0604030504040204" pitchFamily="34" charset="0"/>
                <a:ea typeface="Tahoma" panose="020B0604030504040204" pitchFamily="34" charset="0"/>
                <a:cs typeface="Tahoma" panose="020B0604030504040204" pitchFamily="34" charset="0"/>
              </a:rPr>
              <a:t>Applies to everyone eventually</a:t>
            </a:r>
          </a:p>
          <a:p>
            <a:endParaRPr lang="en-US" dirty="0"/>
          </a:p>
          <a:p>
            <a:endParaRPr lang="en-US" dirty="0"/>
          </a:p>
        </p:txBody>
      </p:sp>
      <p:sp>
        <p:nvSpPr>
          <p:cNvPr id="5" name="TextBox 4">
            <a:extLst>
              <a:ext uri="{FF2B5EF4-FFF2-40B4-BE49-F238E27FC236}">
                <a16:creationId xmlns:a16="http://schemas.microsoft.com/office/drawing/2014/main" id="{A45D15B4-A122-763D-B525-D58BA2CB4E32}"/>
              </a:ext>
            </a:extLst>
          </p:cNvPr>
          <p:cNvSpPr txBox="1"/>
          <p:nvPr/>
        </p:nvSpPr>
        <p:spPr>
          <a:xfrm>
            <a:off x="7726261" y="6304796"/>
            <a:ext cx="4236440" cy="369332"/>
          </a:xfrm>
          <a:prstGeom prst="rect">
            <a:avLst/>
          </a:prstGeom>
          <a:noFill/>
        </p:spPr>
        <p:txBody>
          <a:bodyPr wrap="square" rtlCol="0">
            <a:spAutoFit/>
          </a:bodyPr>
          <a:lstStyle/>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POG: All points factor into this decision.</a:t>
            </a:r>
          </a:p>
        </p:txBody>
      </p:sp>
      <p:pic>
        <p:nvPicPr>
          <p:cNvPr id="10" name="Picture 9" descr="Business meeting in modern office">
            <a:extLst>
              <a:ext uri="{FF2B5EF4-FFF2-40B4-BE49-F238E27FC236}">
                <a16:creationId xmlns:a16="http://schemas.microsoft.com/office/drawing/2014/main" id="{7DC823DC-DF31-EDE4-35E7-04E37E07EBC9}"/>
              </a:ext>
            </a:extLst>
          </p:cNvPr>
          <p:cNvPicPr>
            <a:picLocks noChangeAspect="1"/>
          </p:cNvPicPr>
          <p:nvPr/>
        </p:nvPicPr>
        <p:blipFill>
          <a:blip r:embed="rId2"/>
          <a:stretch>
            <a:fillRect/>
          </a:stretch>
        </p:blipFill>
        <p:spPr>
          <a:xfrm>
            <a:off x="10369119" y="4720418"/>
            <a:ext cx="1593582" cy="1256190"/>
          </a:xfrm>
          <a:prstGeom prst="rect">
            <a:avLst/>
          </a:prstGeom>
        </p:spPr>
      </p:pic>
      <p:pic>
        <p:nvPicPr>
          <p:cNvPr id="11" name="Picture 10">
            <a:extLst>
              <a:ext uri="{FF2B5EF4-FFF2-40B4-BE49-F238E27FC236}">
                <a16:creationId xmlns:a16="http://schemas.microsoft.com/office/drawing/2014/main" id="{1249A2DC-E673-6FFA-A63B-961FB3CDA610}"/>
              </a:ext>
            </a:extLst>
          </p:cNvPr>
          <p:cNvPicPr>
            <a:picLocks noChangeAspect="1"/>
          </p:cNvPicPr>
          <p:nvPr/>
        </p:nvPicPr>
        <p:blipFill>
          <a:blip r:embed="rId3"/>
          <a:stretch>
            <a:fillRect/>
          </a:stretch>
        </p:blipFill>
        <p:spPr>
          <a:xfrm>
            <a:off x="10139466" y="3234346"/>
            <a:ext cx="1823234" cy="1025569"/>
          </a:xfrm>
          <a:prstGeom prst="rect">
            <a:avLst/>
          </a:prstGeom>
        </p:spPr>
      </p:pic>
      <p:pic>
        <p:nvPicPr>
          <p:cNvPr id="13" name="Picture 12" descr="Aerial view of empty auditorium">
            <a:extLst>
              <a:ext uri="{FF2B5EF4-FFF2-40B4-BE49-F238E27FC236}">
                <a16:creationId xmlns:a16="http://schemas.microsoft.com/office/drawing/2014/main" id="{A0107041-BBDD-4219-6AF8-BB88111EC25A}"/>
              </a:ext>
            </a:extLst>
          </p:cNvPr>
          <p:cNvPicPr>
            <a:picLocks noChangeAspect="1"/>
          </p:cNvPicPr>
          <p:nvPr/>
        </p:nvPicPr>
        <p:blipFill>
          <a:blip r:embed="rId4"/>
          <a:stretch>
            <a:fillRect/>
          </a:stretch>
        </p:blipFill>
        <p:spPr>
          <a:xfrm>
            <a:off x="10290009" y="1309455"/>
            <a:ext cx="1672691" cy="1115127"/>
          </a:xfrm>
          <a:prstGeom prst="rect">
            <a:avLst/>
          </a:prstGeom>
        </p:spPr>
      </p:pic>
    </p:spTree>
    <p:extLst>
      <p:ext uri="{BB962C8B-B14F-4D97-AF65-F5344CB8AC3E}">
        <p14:creationId xmlns:p14="http://schemas.microsoft.com/office/powerpoint/2010/main" val="2861421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E3CD-009F-F3BA-3493-D0AF1E8099A7}"/>
              </a:ext>
            </a:extLst>
          </p:cNvPr>
          <p:cNvSpPr>
            <a:spLocks noGrp="1"/>
          </p:cNvSpPr>
          <p:nvPr>
            <p:ph type="title"/>
          </p:nvPr>
        </p:nvSpPr>
        <p:spPr>
          <a:xfrm>
            <a:off x="1450392" y="0"/>
            <a:ext cx="9291215" cy="1049235"/>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Four Year Plan</a:t>
            </a:r>
          </a:p>
        </p:txBody>
      </p:sp>
      <p:pic>
        <p:nvPicPr>
          <p:cNvPr id="5" name="Content Placeholder 4">
            <a:extLst>
              <a:ext uri="{FF2B5EF4-FFF2-40B4-BE49-F238E27FC236}">
                <a16:creationId xmlns:a16="http://schemas.microsoft.com/office/drawing/2014/main" id="{50949F5C-7DCB-98C7-7B7C-0D239C0A50C5}"/>
              </a:ext>
            </a:extLst>
          </p:cNvPr>
          <p:cNvPicPr>
            <a:picLocks noGrp="1" noChangeAspect="1"/>
          </p:cNvPicPr>
          <p:nvPr>
            <p:ph idx="1"/>
          </p:nvPr>
        </p:nvPicPr>
        <p:blipFill>
          <a:blip r:embed="rId2"/>
          <a:stretch>
            <a:fillRect/>
          </a:stretch>
        </p:blipFill>
        <p:spPr>
          <a:xfrm>
            <a:off x="899410" y="905309"/>
            <a:ext cx="10440649" cy="5143222"/>
          </a:xfrm>
        </p:spPr>
      </p:pic>
    </p:spTree>
    <p:extLst>
      <p:ext uri="{BB962C8B-B14F-4D97-AF65-F5344CB8AC3E}">
        <p14:creationId xmlns:p14="http://schemas.microsoft.com/office/powerpoint/2010/main" val="2388975114"/>
      </p:ext>
    </p:extLst>
  </p:cSld>
  <p:clrMapOvr>
    <a:masterClrMapping/>
  </p:clrMapOvr>
</p:sld>
</file>

<file path=ppt/theme/theme1.xml><?xml version="1.0" encoding="utf-8"?>
<a:theme xmlns:a="http://schemas.openxmlformats.org/drawingml/2006/main" name="Gallery">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DA3310EBC18C44A655A1643E9F9991" ma:contentTypeVersion="7" ma:contentTypeDescription="Create a new document." ma:contentTypeScope="" ma:versionID="69c0411b16af71b66e5e2849f7b3e87e">
  <xsd:schema xmlns:xsd="http://www.w3.org/2001/XMLSchema" xmlns:xs="http://www.w3.org/2001/XMLSchema" xmlns:p="http://schemas.microsoft.com/office/2006/metadata/properties" xmlns:ns3="ac05d0a6-85cf-47ac-a087-b132d40da6e8" xmlns:ns4="306c6b30-7c76-42af-be9d-204e44ce3960" targetNamespace="http://schemas.microsoft.com/office/2006/metadata/properties" ma:root="true" ma:fieldsID="270b0e1f2ded757a8e9d731722526790" ns3:_="" ns4:_="">
    <xsd:import namespace="ac05d0a6-85cf-47ac-a087-b132d40da6e8"/>
    <xsd:import namespace="306c6b30-7c76-42af-be9d-204e44ce39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05d0a6-85cf-47ac-a087-b132d40da6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6c6b30-7c76-42af-be9d-204e44ce39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28624A-CBD6-4975-84FC-A933750B1612}">
  <ds:schemaRefs>
    <ds:schemaRef ds:uri="http://schemas.openxmlformats.org/package/2006/metadata/core-properties"/>
    <ds:schemaRef ds:uri="http://schemas.microsoft.com/office/2006/metadata/properties"/>
    <ds:schemaRef ds:uri="ac05d0a6-85cf-47ac-a087-b132d40da6e8"/>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http://purl.org/dc/dcmitype/"/>
    <ds:schemaRef ds:uri="306c6b30-7c76-42af-be9d-204e44ce3960"/>
  </ds:schemaRefs>
</ds:datastoreItem>
</file>

<file path=customXml/itemProps2.xml><?xml version="1.0" encoding="utf-8"?>
<ds:datastoreItem xmlns:ds="http://schemas.openxmlformats.org/officeDocument/2006/customXml" ds:itemID="{C1AC1A17-A2F1-43CA-8688-F02FDFE867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05d0a6-85cf-47ac-a087-b132d40da6e8"/>
    <ds:schemaRef ds:uri="306c6b30-7c76-42af-be9d-204e44ce3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5FED68-4879-4E8E-8C6F-96A988AC50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2968</TotalTime>
  <Words>765</Words>
  <Application>Microsoft Office PowerPoint</Application>
  <PresentationFormat>Widescreen</PresentationFormat>
  <Paragraphs>116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Rockwell</vt:lpstr>
      <vt:lpstr>Tahoma</vt:lpstr>
      <vt:lpstr>Gallery</vt:lpstr>
      <vt:lpstr>ECAP  Class of 2026</vt:lpstr>
      <vt:lpstr>Agenda </vt:lpstr>
      <vt:lpstr>Who is Your Counselor?</vt:lpstr>
      <vt:lpstr>Respect &amp; Resiliency</vt:lpstr>
      <vt:lpstr>Ways to show Respect</vt:lpstr>
      <vt:lpstr>Ways to develop Resiliency</vt:lpstr>
      <vt:lpstr>ECAP:  Education &amp; Career Action Plan </vt:lpstr>
      <vt:lpstr>Planning for life after high school:  The three Es</vt:lpstr>
      <vt:lpstr>Four Year Plan</vt:lpstr>
      <vt:lpstr>Academic Success  &amp; Finals</vt:lpstr>
      <vt:lpstr>Getting Involved</vt:lpstr>
      <vt:lpstr>Social Media Etiquette</vt:lpstr>
      <vt:lpstr>Schoology</vt:lpstr>
      <vt:lpstr>Wrapping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and Career Readiness</dc:title>
  <dc:creator>Evans, Leah</dc:creator>
  <cp:lastModifiedBy>Davidson, Amy</cp:lastModifiedBy>
  <cp:revision>64</cp:revision>
  <cp:lastPrinted>2018-11-01T18:22:04Z</cp:lastPrinted>
  <dcterms:created xsi:type="dcterms:W3CDTF">2017-10-27T16:51:16Z</dcterms:created>
  <dcterms:modified xsi:type="dcterms:W3CDTF">2022-12-01T16:41:44Z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0x01010054DA3310EBC18C44A655A1643E9F9991</vt:lpwstr>
  </property>
</Properties>
</file>